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23825" y="6048375"/>
            <a:ext cx="8877300" cy="809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8" name="Rektangel 7"/>
          <p:cNvSpPr/>
          <p:nvPr userDrawn="1"/>
        </p:nvSpPr>
        <p:spPr>
          <a:xfrm>
            <a:off x="149225" y="5438775"/>
            <a:ext cx="8877300" cy="809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1" name="Rektangel 10"/>
          <p:cNvSpPr/>
          <p:nvPr userDrawn="1"/>
        </p:nvSpPr>
        <p:spPr>
          <a:xfrm>
            <a:off x="23273" y="345674"/>
            <a:ext cx="8877300" cy="809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251999" y="655008"/>
            <a:ext cx="8640000" cy="50369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999" y="2131181"/>
            <a:ext cx="8640000" cy="223272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000" y="4582978"/>
            <a:ext cx="8639999" cy="98440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cxnSp>
        <p:nvCxnSpPr>
          <p:cNvPr id="16" name="Straight Connector 9"/>
          <p:cNvCxnSpPr/>
          <p:nvPr userDrawn="1"/>
        </p:nvCxnSpPr>
        <p:spPr>
          <a:xfrm>
            <a:off x="243425" y="5650539"/>
            <a:ext cx="8640960" cy="0"/>
          </a:xfrm>
          <a:prstGeom prst="line">
            <a:avLst/>
          </a:prstGeom>
          <a:ln w="38100">
            <a:solidFill>
              <a:srgbClr val="0020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546" y="5466780"/>
            <a:ext cx="5105860" cy="16244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050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Header, subtitle and conten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01" y="307000"/>
            <a:ext cx="8726018" cy="471600"/>
          </a:xfrm>
        </p:spPr>
        <p:txBody>
          <a:bodyPr anchor="b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999" y="967931"/>
            <a:ext cx="4345200" cy="823912"/>
          </a:xfrm>
          <a:noFill/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999" y="1901571"/>
            <a:ext cx="4345200" cy="406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967931"/>
            <a:ext cx="4255235" cy="823912"/>
          </a:xfrm>
          <a:noFill/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901571"/>
            <a:ext cx="4255235" cy="406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17F2-253D-49BA-A80A-7874395B26A5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01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&amp; Content 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17" y="972000"/>
            <a:ext cx="2808000" cy="50400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968" y="972000"/>
            <a:ext cx="2808000" cy="50400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6315-A6DB-4BD2-B997-FF1889E814F0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3128193" y="972000"/>
            <a:ext cx="2808000" cy="50400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4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&amp; Content &amp; 1/3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D9C4-462E-4955-AE2D-AF6EC2B019FB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972443"/>
            <a:ext cx="5756193" cy="50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6084968" y="971550"/>
            <a:ext cx="2808000" cy="50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903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&amp; Content &amp; 3/9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1997-B68A-414B-82D2-D397734405B0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972443"/>
            <a:ext cx="5756193" cy="50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6084968" y="972443"/>
            <a:ext cx="2808000" cy="16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bild 8"/>
          <p:cNvSpPr>
            <a:spLocks noGrp="1"/>
          </p:cNvSpPr>
          <p:nvPr>
            <p:ph type="pic" sz="quarter" idx="16"/>
          </p:nvPr>
        </p:nvSpPr>
        <p:spPr>
          <a:xfrm>
            <a:off x="6084968" y="2682443"/>
            <a:ext cx="2808000" cy="16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7"/>
          </p:nvPr>
        </p:nvSpPr>
        <p:spPr>
          <a:xfrm>
            <a:off x="6084968" y="4392443"/>
            <a:ext cx="2808000" cy="16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51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Content, Small Image &amp; Textbox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D03F-6B16-48D7-8BA7-8FA89C7AE4A5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972443"/>
            <a:ext cx="5756193" cy="50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6084968" y="972443"/>
            <a:ext cx="2808000" cy="16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/>
          </p:nvPr>
        </p:nvSpPr>
        <p:spPr>
          <a:xfrm>
            <a:off x="6084969" y="2713808"/>
            <a:ext cx="2808287" cy="3298637"/>
          </a:xfrm>
          <a:solidFill>
            <a:schemeClr val="bg2"/>
          </a:solidFill>
        </p:spPr>
        <p:txBody>
          <a:bodyPr lIns="180000" tIns="180000" rIns="180000" bIns="180000">
            <a:normAutofit/>
          </a:bodyPr>
          <a:lstStyle>
            <a:lvl1pPr marL="0" indent="0"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>
              <a:defRPr sz="11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565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Content &amp; 1/3 Textbox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C6CE-9478-4F68-A48A-C860AF78825F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972443"/>
            <a:ext cx="5756193" cy="50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/>
          </p:nvPr>
        </p:nvSpPr>
        <p:spPr>
          <a:xfrm>
            <a:off x="6084969" y="972443"/>
            <a:ext cx="2808287" cy="5040000"/>
          </a:xfrm>
          <a:solidFill>
            <a:schemeClr val="bg2"/>
          </a:solidFill>
        </p:spPr>
        <p:txBody>
          <a:bodyPr lIns="180000" tIns="180000" rIns="180000" bIns="180000">
            <a:normAutofit/>
          </a:bodyPr>
          <a:lstStyle>
            <a:lvl1pPr marL="0" indent="0"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>
              <a:defRPr sz="11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471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Content 1/2 Textbox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9A29-3A50-4D29-81A6-559532C1CEF6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972443"/>
            <a:ext cx="4320000" cy="50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/>
          </p:nvPr>
        </p:nvSpPr>
        <p:spPr>
          <a:xfrm>
            <a:off x="4572968" y="972443"/>
            <a:ext cx="4320000" cy="5040000"/>
          </a:xfrm>
          <a:solidFill>
            <a:schemeClr val="bg2"/>
          </a:solidFill>
        </p:spPr>
        <p:txBody>
          <a:bodyPr lIns="180000" tIns="180000" rIns="180000" bIns="180000">
            <a:normAutofit/>
          </a:bodyPr>
          <a:lstStyle>
            <a:lvl1pPr marL="0" indent="0"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>
              <a:defRPr sz="11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67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top image, content and small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629-392A-4792-A584-6414B1E1C56D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2743201"/>
            <a:ext cx="5756193" cy="3269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/>
          </p:nvPr>
        </p:nvSpPr>
        <p:spPr>
          <a:xfrm>
            <a:off x="6084969" y="2743199"/>
            <a:ext cx="2808287" cy="3269244"/>
          </a:xfrm>
          <a:solidFill>
            <a:schemeClr val="bg2"/>
          </a:solidFill>
        </p:spPr>
        <p:txBody>
          <a:bodyPr lIns="180000" tIns="180000" rIns="180000" bIns="180000">
            <a:normAutofit/>
          </a:bodyPr>
          <a:lstStyle>
            <a:lvl1pPr marL="0" indent="0"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>
              <a:defRPr sz="11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179999" y="972443"/>
            <a:ext cx="8712969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47807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top image, 1/2 content &amp; 1/2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3CA5-D32B-4E0B-8518-7157FD7B1F1D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2743201"/>
            <a:ext cx="4320000" cy="3269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6"/>
          </p:nvPr>
        </p:nvSpPr>
        <p:spPr>
          <a:xfrm>
            <a:off x="4572968" y="2743199"/>
            <a:ext cx="4320000" cy="3269244"/>
          </a:xfrm>
          <a:solidFill>
            <a:schemeClr val="bg2"/>
          </a:solidFill>
        </p:spPr>
        <p:txBody>
          <a:bodyPr lIns="180000" tIns="180000" rIns="180000" bIns="180000">
            <a:normAutofit/>
          </a:bodyPr>
          <a:lstStyle>
            <a:lvl1pPr marL="0" indent="0"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>
              <a:defRPr sz="11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179999" y="972443"/>
            <a:ext cx="8712969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983061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top imag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2E47-4621-4738-82E1-5AE2F4C3C859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2752643"/>
            <a:ext cx="8712969" cy="32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179999" y="972443"/>
            <a:ext cx="8712969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28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: Text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/>
          <p:nvPr userDrawn="1"/>
        </p:nvSpPr>
        <p:spPr>
          <a:xfrm>
            <a:off x="243424" y="1709739"/>
            <a:ext cx="8712000" cy="4379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2" name="Rektangel 21"/>
          <p:cNvSpPr/>
          <p:nvPr userDrawn="1"/>
        </p:nvSpPr>
        <p:spPr>
          <a:xfrm>
            <a:off x="127000" y="606628"/>
            <a:ext cx="8877300" cy="809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5" name="Rektangel 24"/>
          <p:cNvSpPr/>
          <p:nvPr userDrawn="1"/>
        </p:nvSpPr>
        <p:spPr>
          <a:xfrm>
            <a:off x="125952" y="5572729"/>
            <a:ext cx="8877300" cy="809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6" name="Rektangel 25"/>
          <p:cNvSpPr/>
          <p:nvPr userDrawn="1"/>
        </p:nvSpPr>
        <p:spPr>
          <a:xfrm>
            <a:off x="252000" y="655203"/>
            <a:ext cx="8640000" cy="39342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25" y="990600"/>
            <a:ext cx="8712000" cy="3571876"/>
          </a:xfrm>
          <a:noFill/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424" y="4589466"/>
            <a:ext cx="87120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54045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1/3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7368-040C-4880-9AC1-FA33EE97F6A8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79999" y="2752643"/>
            <a:ext cx="8712969" cy="32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6084968" y="972443"/>
            <a:ext cx="2808000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bild 8"/>
          <p:cNvSpPr>
            <a:spLocks noGrp="1"/>
          </p:cNvSpPr>
          <p:nvPr>
            <p:ph type="pic" sz="quarter" idx="16"/>
          </p:nvPr>
        </p:nvSpPr>
        <p:spPr>
          <a:xfrm>
            <a:off x="179999" y="972443"/>
            <a:ext cx="2808000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7"/>
          </p:nvPr>
        </p:nvSpPr>
        <p:spPr>
          <a:xfrm>
            <a:off x="3132484" y="972443"/>
            <a:ext cx="2808000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021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CC0-1E7A-4CB8-9FC8-9F892F5AB8B5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180000" y="2752643"/>
            <a:ext cx="2808000" cy="3436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5"/>
          </p:nvPr>
        </p:nvSpPr>
        <p:spPr>
          <a:xfrm>
            <a:off x="6084968" y="972443"/>
            <a:ext cx="2808000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bild 8"/>
          <p:cNvSpPr>
            <a:spLocks noGrp="1"/>
          </p:cNvSpPr>
          <p:nvPr>
            <p:ph type="pic" sz="quarter" idx="16"/>
          </p:nvPr>
        </p:nvSpPr>
        <p:spPr>
          <a:xfrm>
            <a:off x="179999" y="972443"/>
            <a:ext cx="2808000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7"/>
          </p:nvPr>
        </p:nvSpPr>
        <p:spPr>
          <a:xfrm>
            <a:off x="3132484" y="972443"/>
            <a:ext cx="2808000" cy="1656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Platshållare för text 13"/>
          <p:cNvSpPr>
            <a:spLocks noGrp="1"/>
          </p:cNvSpPr>
          <p:nvPr>
            <p:ph type="body" sz="quarter" idx="18"/>
          </p:nvPr>
        </p:nvSpPr>
        <p:spPr>
          <a:xfrm>
            <a:off x="3121718" y="2752643"/>
            <a:ext cx="2808000" cy="32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13"/>
          <p:cNvSpPr>
            <a:spLocks noGrp="1"/>
          </p:cNvSpPr>
          <p:nvPr>
            <p:ph type="body" sz="quarter" idx="19"/>
          </p:nvPr>
        </p:nvSpPr>
        <p:spPr>
          <a:xfrm>
            <a:off x="6084968" y="2752643"/>
            <a:ext cx="2808000" cy="32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3538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4BD9-3DA1-4F22-A0EC-87EC591A6AD3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181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8F4B-6F69-4F83-9D5A-CCFDEF4222CD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9562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04917-BEE6-4395-98E7-D2DE6B068A3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3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: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23825" y="6048375"/>
            <a:ext cx="8877300" cy="809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9" name="Rektangel 18"/>
          <p:cNvSpPr/>
          <p:nvPr userDrawn="1"/>
        </p:nvSpPr>
        <p:spPr>
          <a:xfrm>
            <a:off x="0" y="474280"/>
            <a:ext cx="8877300" cy="809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cxnSp>
        <p:nvCxnSpPr>
          <p:cNvPr id="21" name="Straight Connector 9"/>
          <p:cNvCxnSpPr/>
          <p:nvPr userDrawn="1"/>
        </p:nvCxnSpPr>
        <p:spPr>
          <a:xfrm>
            <a:off x="220152" y="5779145"/>
            <a:ext cx="8640960" cy="0"/>
          </a:xfrm>
          <a:prstGeom prst="line">
            <a:avLst/>
          </a:prstGeom>
          <a:ln w="38100">
            <a:solidFill>
              <a:srgbClr val="0020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9"/>
          <p:cNvCxnSpPr/>
          <p:nvPr userDrawn="1"/>
        </p:nvCxnSpPr>
        <p:spPr>
          <a:xfrm>
            <a:off x="243425" y="5650539"/>
            <a:ext cx="8640960" cy="0"/>
          </a:xfrm>
          <a:prstGeom prst="line">
            <a:avLst/>
          </a:prstGeom>
          <a:ln w="38100">
            <a:solidFill>
              <a:srgbClr val="0020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 17"/>
          <p:cNvSpPr/>
          <p:nvPr userDrawn="1"/>
        </p:nvSpPr>
        <p:spPr>
          <a:xfrm>
            <a:off x="125952" y="5440381"/>
            <a:ext cx="8877300" cy="8096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20" name="Rektangel 19"/>
          <p:cNvSpPr/>
          <p:nvPr userDrawn="1"/>
        </p:nvSpPr>
        <p:spPr>
          <a:xfrm>
            <a:off x="252000" y="655202"/>
            <a:ext cx="8640000" cy="50369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1335505" y="2848875"/>
            <a:ext cx="11622505" cy="10265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sv-SE" sz="5400" dirty="0" err="1">
                <a:solidFill>
                  <a:prstClr val="white"/>
                </a:solidFill>
              </a:rPr>
              <a:t>Thank</a:t>
            </a:r>
            <a:r>
              <a:rPr lang="sv-SE" sz="5400" dirty="0">
                <a:solidFill>
                  <a:prstClr val="white"/>
                </a:solidFill>
              </a:rPr>
              <a:t> </a:t>
            </a:r>
            <a:r>
              <a:rPr lang="sv-SE" sz="5400" dirty="0" err="1">
                <a:solidFill>
                  <a:prstClr val="white"/>
                </a:solidFill>
              </a:rPr>
              <a:t>you</a:t>
            </a:r>
            <a:r>
              <a:rPr lang="sv-SE" sz="5400" dirty="0">
                <a:solidFill>
                  <a:prstClr val="white"/>
                </a:solidFill>
              </a:rPr>
              <a:t>!</a:t>
            </a:r>
            <a:endParaRPr lang="en-US" sz="5400" dirty="0">
              <a:solidFill>
                <a:prstClr val="white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546" y="5466780"/>
            <a:ext cx="5105860" cy="16244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612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252413" y="959688"/>
            <a:ext cx="8639175" cy="3317039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415" y="4339530"/>
            <a:ext cx="8639174" cy="584897"/>
          </a:xfrm>
        </p:spPr>
        <p:txBody>
          <a:bodyPr anchor="t">
            <a:no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413" y="4963504"/>
            <a:ext cx="8639175" cy="5334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23825" y="6104548"/>
            <a:ext cx="8877300" cy="75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cxnSp>
        <p:nvCxnSpPr>
          <p:cNvPr id="16" name="Straight Connector 9"/>
          <p:cNvCxnSpPr/>
          <p:nvPr userDrawn="1"/>
        </p:nvCxnSpPr>
        <p:spPr>
          <a:xfrm>
            <a:off x="243425" y="5650539"/>
            <a:ext cx="8640960" cy="0"/>
          </a:xfrm>
          <a:prstGeom prst="line">
            <a:avLst/>
          </a:prstGeom>
          <a:ln w="38100">
            <a:solidFill>
              <a:srgbClr val="0020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546" y="5466780"/>
            <a:ext cx="5105860" cy="16244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70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: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950" y="990601"/>
            <a:ext cx="4331435" cy="278731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2950" y="3777919"/>
            <a:ext cx="4331437" cy="2311733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242889" y="990600"/>
            <a:ext cx="4214812" cy="509905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7046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: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252413" y="959688"/>
            <a:ext cx="8639175" cy="3317039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9" name="Rektangel 8"/>
          <p:cNvSpPr/>
          <p:nvPr userDrawn="1"/>
        </p:nvSpPr>
        <p:spPr>
          <a:xfrm>
            <a:off x="123825" y="6104548"/>
            <a:ext cx="8877300" cy="75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cxnSp>
        <p:nvCxnSpPr>
          <p:cNvPr id="16" name="Straight Connector 9"/>
          <p:cNvCxnSpPr/>
          <p:nvPr userDrawn="1"/>
        </p:nvCxnSpPr>
        <p:spPr>
          <a:xfrm>
            <a:off x="243425" y="5650539"/>
            <a:ext cx="8640960" cy="0"/>
          </a:xfrm>
          <a:prstGeom prst="line">
            <a:avLst/>
          </a:prstGeom>
          <a:ln w="38100">
            <a:solidFill>
              <a:srgbClr val="0020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ktangel 3"/>
          <p:cNvSpPr/>
          <p:nvPr userDrawn="1"/>
        </p:nvSpPr>
        <p:spPr>
          <a:xfrm>
            <a:off x="252413" y="4523436"/>
            <a:ext cx="86391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5400" dirty="0" err="1">
                <a:solidFill>
                  <a:srgbClr val="00205B"/>
                </a:solidFill>
                <a:latin typeface="Arial Black" panose="020B0A04020102020204" pitchFamily="34" charset="0"/>
              </a:rPr>
              <a:t>Thank</a:t>
            </a:r>
            <a:r>
              <a:rPr lang="sv-SE" sz="5400" dirty="0">
                <a:solidFill>
                  <a:srgbClr val="00205B"/>
                </a:solidFill>
                <a:latin typeface="Arial Black" panose="020B0A04020102020204" pitchFamily="34" charset="0"/>
              </a:rPr>
              <a:t> </a:t>
            </a:r>
            <a:r>
              <a:rPr lang="sv-SE" sz="5400" dirty="0" err="1">
                <a:solidFill>
                  <a:srgbClr val="00205B"/>
                </a:solidFill>
                <a:latin typeface="Arial Black" panose="020B0A04020102020204" pitchFamily="34" charset="0"/>
              </a:rPr>
              <a:t>You</a:t>
            </a:r>
            <a:r>
              <a:rPr lang="sv-SE" sz="5400" dirty="0">
                <a:solidFill>
                  <a:srgbClr val="00205B"/>
                </a:solidFill>
                <a:latin typeface="Arial Black" panose="020B0A04020102020204" pitchFamily="34" charset="0"/>
              </a:rPr>
              <a:t>!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546" y="5466780"/>
            <a:ext cx="5105860" cy="16244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97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er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9DD1-5702-4C31-BE03-EFBA520AEC57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17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eader &amp; Content half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01" y="972000"/>
            <a:ext cx="4343433" cy="5040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72000"/>
            <a:ext cx="4255235" cy="5040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E175-182D-4E41-891B-01F4CED506B9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5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&amp;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01" y="972000"/>
            <a:ext cx="4343433" cy="504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CEBB-1721-4BA8-8330-9CA3A3E51BA3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637768" y="972000"/>
            <a:ext cx="4255200" cy="50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96447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01" y="306349"/>
            <a:ext cx="8712968" cy="4698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01" y="972001"/>
            <a:ext cx="8712968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1418" y="6419870"/>
            <a:ext cx="834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7DB1B96-87E6-495F-81C9-BC952D682DC5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1908" y="6419869"/>
            <a:ext cx="2541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7277" y="6419870"/>
            <a:ext cx="913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43425" y="776225"/>
            <a:ext cx="864096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3425" y="6285539"/>
            <a:ext cx="8640960" cy="0"/>
          </a:xfrm>
          <a:prstGeom prst="line">
            <a:avLst/>
          </a:prstGeom>
          <a:ln w="38100">
            <a:solidFill>
              <a:srgbClr val="0020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Bildobjekt 11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143" y="6194906"/>
            <a:ext cx="2394537" cy="76181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111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source=images&amp;cd=&amp;cad=rja&amp;uact=8&amp;ved=0ahUKEwitz6bixfjQAhUCWCwKHdi2Cb8QjRwIBw&amp;url=http://webshopmanager.com/p-14058-ecommerce-roi-calculator.html&amp;bvm=bv.141536425,bs.1,d.bGg&amp;psig=AFQjCNH8ubOewqFFoI7qBtEWWKhle0y_pA&amp;ust=1481971919133697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ROI </a:t>
            </a:r>
            <a:r>
              <a:rPr lang="sv-SE" dirty="0" err="1" smtClean="0"/>
              <a:t>Calculations</a:t>
            </a:r>
            <a:r>
              <a:rPr lang="sv-SE" dirty="0" smtClean="0"/>
              <a:t> – </a:t>
            </a:r>
            <a:r>
              <a:rPr lang="sv-SE" dirty="0" err="1" smtClean="0"/>
              <a:t>Pay</a:t>
            </a:r>
            <a:r>
              <a:rPr lang="sv-SE" dirty="0" smtClean="0"/>
              <a:t> back </a:t>
            </a:r>
            <a:r>
              <a:rPr lang="sv-SE" dirty="0" err="1" smtClean="0"/>
              <a:t>time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4BD9-3DA1-4F22-A0EC-87EC591A6AD3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2017-03-28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BC10-1173-4E8F-B964-574F0C11FC3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251520" y="1037051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i="1" u="sng" dirty="0">
                <a:solidFill>
                  <a:prstClr val="black"/>
                </a:solidFill>
              </a:rPr>
              <a:t>W-450 </a:t>
            </a:r>
            <a:r>
              <a:rPr lang="sv-SE" b="1" i="1" u="sng" dirty="0" err="1">
                <a:solidFill>
                  <a:prstClr val="black"/>
                </a:solidFill>
              </a:rPr>
              <a:t>Powerwash</a:t>
            </a:r>
            <a:endParaRPr lang="sv-SE" b="1" i="1" u="sng" dirty="0">
              <a:solidFill>
                <a:prstClr val="black"/>
              </a:solidFill>
            </a:endParaRPr>
          </a:p>
          <a:p>
            <a:r>
              <a:rPr lang="sv-SE" b="1" dirty="0" err="1">
                <a:solidFill>
                  <a:prstClr val="black"/>
                </a:solidFill>
              </a:rPr>
              <a:t>Pay</a:t>
            </a:r>
            <a:r>
              <a:rPr lang="sv-SE" b="1" dirty="0">
                <a:solidFill>
                  <a:prstClr val="black"/>
                </a:solidFill>
              </a:rPr>
              <a:t> back </a:t>
            </a:r>
            <a:r>
              <a:rPr lang="sv-SE" b="1" dirty="0" err="1">
                <a:solidFill>
                  <a:prstClr val="black"/>
                </a:solidFill>
              </a:rPr>
              <a:t>time</a:t>
            </a:r>
            <a:r>
              <a:rPr lang="sv-SE" b="1" dirty="0">
                <a:solidFill>
                  <a:prstClr val="black"/>
                </a:solidFill>
              </a:rPr>
              <a:t>: 16 </a:t>
            </a:r>
            <a:r>
              <a:rPr lang="sv-SE" b="1" dirty="0" err="1">
                <a:solidFill>
                  <a:prstClr val="black"/>
                </a:solidFill>
              </a:rPr>
              <a:t>months</a:t>
            </a:r>
            <a:endParaRPr lang="sv-SE" b="1" dirty="0">
              <a:solidFill>
                <a:prstClr val="black"/>
              </a:solidFill>
            </a:endParaRPr>
          </a:p>
          <a:p>
            <a:r>
              <a:rPr lang="sv-SE" b="1" dirty="0">
                <a:solidFill>
                  <a:prstClr val="black"/>
                </a:solidFill>
              </a:rPr>
              <a:t>250 </a:t>
            </a:r>
            <a:r>
              <a:rPr lang="sv-SE" b="1" dirty="0" err="1">
                <a:solidFill>
                  <a:prstClr val="black"/>
                </a:solidFill>
              </a:rPr>
              <a:t>cars</a:t>
            </a:r>
            <a:r>
              <a:rPr lang="sv-SE" b="1" dirty="0">
                <a:solidFill>
                  <a:prstClr val="black"/>
                </a:solidFill>
              </a:rPr>
              <a:t>/</a:t>
            </a:r>
            <a:r>
              <a:rPr lang="sv-SE" b="1" dirty="0" err="1">
                <a:solidFill>
                  <a:prstClr val="black"/>
                </a:solidFill>
              </a:rPr>
              <a:t>season</a:t>
            </a:r>
            <a:endParaRPr lang="sv-SE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Washing 2000 wheels/year. 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Standard machine price € 6 390,-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€ 2,5,- charged cleaning cost /wheel</a:t>
            </a:r>
            <a:endParaRPr lang="sv-SE" sz="1200" dirty="0">
              <a:solidFill>
                <a:prstClr val="black"/>
              </a:solidFill>
            </a:endParaRP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b="1" i="1" u="sng" dirty="0">
                <a:solidFill>
                  <a:prstClr val="black"/>
                </a:solidFill>
              </a:rPr>
              <a:t>GP10 Monza </a:t>
            </a:r>
          </a:p>
          <a:p>
            <a:r>
              <a:rPr lang="en-US" b="1" dirty="0">
                <a:solidFill>
                  <a:prstClr val="black"/>
                </a:solidFill>
              </a:rPr>
              <a:t>Pay back time: 10 months</a:t>
            </a:r>
          </a:p>
          <a:p>
            <a:r>
              <a:rPr lang="en-US" b="1" dirty="0">
                <a:solidFill>
                  <a:prstClr val="black"/>
                </a:solidFill>
              </a:rPr>
              <a:t>500 </a:t>
            </a:r>
            <a:r>
              <a:rPr lang="en-US" b="1" dirty="0">
                <a:solidFill>
                  <a:prstClr val="black"/>
                </a:solidFill>
              </a:rPr>
              <a:t>cars/season</a:t>
            </a:r>
            <a:endParaRPr lang="en-US" b="1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Washing 4000 wheels/year. 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Standard machine price € 7 990,-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€ 2,5,- charged cleaning cost /wheel</a:t>
            </a:r>
            <a:endParaRPr lang="sv-SE" sz="1200" dirty="0">
              <a:solidFill>
                <a:prstClr val="black"/>
              </a:solidFill>
            </a:endParaRPr>
          </a:p>
          <a:p>
            <a:endParaRPr lang="sv-SE" dirty="0">
              <a:solidFill>
                <a:prstClr val="black"/>
              </a:solidFill>
            </a:endParaRP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b="1" i="1" u="sng" dirty="0">
                <a:solidFill>
                  <a:prstClr val="black"/>
                </a:solidFill>
              </a:rPr>
              <a:t>GP12 Silverstone</a:t>
            </a:r>
            <a:endParaRPr lang="sv-SE" b="1" i="1" u="sng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Pay back time: 13 months</a:t>
            </a:r>
          </a:p>
          <a:p>
            <a:r>
              <a:rPr lang="en-US" b="1" dirty="0">
                <a:solidFill>
                  <a:prstClr val="black"/>
                </a:solidFill>
              </a:rPr>
              <a:t>500 </a:t>
            </a:r>
            <a:r>
              <a:rPr lang="en-US" b="1" dirty="0">
                <a:solidFill>
                  <a:prstClr val="black"/>
                </a:solidFill>
              </a:rPr>
              <a:t>cars/season</a:t>
            </a:r>
            <a:endParaRPr lang="en-US" b="1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Washing </a:t>
            </a:r>
            <a:r>
              <a:rPr lang="en-US" sz="1200" dirty="0">
                <a:solidFill>
                  <a:prstClr val="black"/>
                </a:solidFill>
              </a:rPr>
              <a:t>4000 wheels/year. 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Standard machine price € 10090,-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€ 2,5,- charged cleaning cost /wheel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 </a:t>
            </a:r>
            <a:endParaRPr lang="sv-SE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 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4752248" y="235215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u="sng" dirty="0">
                <a:solidFill>
                  <a:prstClr val="black"/>
                </a:solidFill>
              </a:rPr>
              <a:t>GP24 Le Mans</a:t>
            </a:r>
          </a:p>
          <a:p>
            <a:r>
              <a:rPr lang="en-US" b="1" dirty="0">
                <a:solidFill>
                  <a:prstClr val="black"/>
                </a:solidFill>
              </a:rPr>
              <a:t>Pay back time: 14 </a:t>
            </a:r>
            <a:r>
              <a:rPr lang="en-US" b="1" dirty="0">
                <a:solidFill>
                  <a:prstClr val="black"/>
                </a:solidFill>
              </a:rPr>
              <a:t>months </a:t>
            </a:r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1 000 cars/season</a:t>
            </a:r>
          </a:p>
          <a:p>
            <a:r>
              <a:rPr lang="en-US" b="1" dirty="0">
                <a:solidFill>
                  <a:prstClr val="black"/>
                </a:solidFill>
              </a:rPr>
              <a:t>Reduced manpower cleaning wheels ~500h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(</a:t>
            </a:r>
            <a:r>
              <a:rPr lang="en-US" sz="1400" b="1" dirty="0">
                <a:solidFill>
                  <a:prstClr val="black"/>
                </a:solidFill>
              </a:rPr>
              <a:t> ~€ 10 000)</a:t>
            </a:r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Washing </a:t>
            </a:r>
            <a:r>
              <a:rPr lang="en-US" sz="1200" dirty="0">
                <a:solidFill>
                  <a:prstClr val="black"/>
                </a:solidFill>
              </a:rPr>
              <a:t>8000 wheels/year. 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Standard machine price € 23000,-</a:t>
            </a:r>
            <a:endParaRPr lang="sv-SE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€ 2,5,- charged cleaning cost /wheel</a:t>
            </a:r>
            <a:endParaRPr lang="sv-SE" sz="1200" dirty="0">
              <a:solidFill>
                <a:prstClr val="black"/>
              </a:solidFill>
            </a:endParaRPr>
          </a:p>
        </p:txBody>
      </p:sp>
      <p:pic>
        <p:nvPicPr>
          <p:cNvPr id="13" name="Platshållare för bild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0" t="11202" r="9119" b="28408"/>
          <a:stretch/>
        </p:blipFill>
        <p:spPr>
          <a:xfrm>
            <a:off x="5436097" y="4581129"/>
            <a:ext cx="3477950" cy="1656299"/>
          </a:xfrm>
          <a:prstGeom prst="rect">
            <a:avLst/>
          </a:prstGeom>
        </p:spPr>
      </p:pic>
      <p:pic>
        <p:nvPicPr>
          <p:cNvPr id="17413" name="Picture 5" descr="Bildresultat för roi calculato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898" y="116211"/>
            <a:ext cx="2987824" cy="176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2702135"/>
            <a:ext cx="2772536" cy="18478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588" y="4365104"/>
            <a:ext cx="2916613" cy="1943860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452" y="764704"/>
            <a:ext cx="1479228" cy="205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6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334" name="Group 2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7886"/>
              </p:ext>
            </p:extLst>
          </p:nvPr>
        </p:nvGraphicFramePr>
        <p:xfrm>
          <a:off x="467544" y="1628800"/>
          <a:ext cx="8496944" cy="3875697"/>
        </p:xfrm>
        <a:graphic>
          <a:graphicData uri="http://schemas.openxmlformats.org/drawingml/2006/table">
            <a:tbl>
              <a:tblPr/>
              <a:tblGrid>
                <a:gridCol w="1663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41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380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673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Price/</a:t>
                      </a:r>
                      <a:r>
                        <a:rPr kumimoji="0" lang="sv-S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wheel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Wheels/</a:t>
                      </a:r>
                      <a:r>
                        <a:rPr kumimoji="0" lang="sv-S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673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6 000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8 000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10 000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12 000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529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v-S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v-S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v-S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v-S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sv-S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11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6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2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€ 2,5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7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2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€ 3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4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</a:t>
                      </a:r>
                      <a:r>
                        <a:rPr kumimoji="0" lang="sv-S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months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962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r>
                        <a:rPr kumimoji="0" lang="sv-S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Based</a:t>
                      </a:r>
                      <a:r>
                        <a:rPr kumimoji="0" 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on </a:t>
                      </a: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standard </a:t>
                      </a:r>
                      <a:r>
                        <a:rPr kumimoji="0" lang="sv-S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price</a:t>
                      </a:r>
                      <a:r>
                        <a:rPr kumimoji="0" 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€ 23 000,-</a:t>
                      </a: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62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6264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Pay</a:t>
            </a:r>
            <a:r>
              <a:rPr lang="sv-SE" dirty="0" smtClean="0"/>
              <a:t> back </a:t>
            </a:r>
            <a:r>
              <a:rPr lang="sv-SE" dirty="0" err="1" smtClean="0"/>
              <a:t>time</a:t>
            </a:r>
            <a:r>
              <a:rPr lang="sv-SE" dirty="0" smtClean="0"/>
              <a:t> – Drester GP24 Le Mans by </a:t>
            </a:r>
            <a:r>
              <a:rPr lang="sv-SE" dirty="0" err="1" smtClean="0"/>
              <a:t>Hedson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642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dson ppt template 2016">
  <a:themeElements>
    <a:clrScheme name="Hedson ppt Color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205B"/>
      </a:accent1>
      <a:accent2>
        <a:srgbClr val="BD2434"/>
      </a:accent2>
      <a:accent3>
        <a:srgbClr val="595959"/>
      </a:accent3>
      <a:accent4>
        <a:srgbClr val="7F7F7F"/>
      </a:accent4>
      <a:accent5>
        <a:srgbClr val="A6A6A6"/>
      </a:accent5>
      <a:accent6>
        <a:srgbClr val="D9D9D9"/>
      </a:accent6>
      <a:hlink>
        <a:srgbClr val="00205B"/>
      </a:hlink>
      <a:folHlink>
        <a:srgbClr val="919191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6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Hedson ppt template 2016.potx" id="{CA957586-AC77-4B0F-BE5E-7430681AC031}" vid="{9CD47151-0B00-414C-A471-5C1A27D638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Bildspel på skärmen (4:3)</PresentationFormat>
  <Paragraphs>67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Hedson ppt template 2016</vt:lpstr>
      <vt:lpstr>ROI Calculations – Pay back time</vt:lpstr>
      <vt:lpstr>Pay back time – Drester GP24 Le Mans by Hedson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ROI Calculations – Pay back time</dc:title>
  <dc:creator>Lena Holmgren</dc:creator>
  <cp:lastModifiedBy>Lena Holmgren</cp:lastModifiedBy>
  <cp:revision>1</cp:revision>
  <dcterms:created xsi:type="dcterms:W3CDTF">2017-03-28T07:05:22Z</dcterms:created>
  <dcterms:modified xsi:type="dcterms:W3CDTF">2017-03-28T07:05:39Z</dcterms:modified>
</cp:coreProperties>
</file>